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2" r:id="rId3"/>
    <p:sldId id="293" r:id="rId4"/>
    <p:sldId id="306" r:id="rId5"/>
    <p:sldId id="305" r:id="rId6"/>
    <p:sldId id="294" r:id="rId7"/>
    <p:sldId id="302" r:id="rId8"/>
    <p:sldId id="303" r:id="rId9"/>
    <p:sldId id="295" r:id="rId10"/>
    <p:sldId id="297" r:id="rId11"/>
    <p:sldId id="301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7"/>
    <a:srgbClr val="36393B"/>
    <a:srgbClr val="9DA3A8"/>
    <a:srgbClr val="52D98F"/>
    <a:srgbClr val="1E4A01"/>
    <a:srgbClr val="E30613"/>
    <a:srgbClr val="143001"/>
    <a:srgbClr val="4A5EE6"/>
    <a:srgbClr val="132BDC"/>
    <a:srgbClr val="DCE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5BC3A-F9E1-BBEE-6F01-71FBB3CB9B18}" v="161" dt="2024-05-28T10:47:00.863"/>
    <p1510:client id="{4A46CB68-193E-F5A1-A4DD-A8C4635A43A8}" v="209" dt="2024-05-29T16:13:24.155"/>
    <p1510:client id="{7BD7CB8C-5940-28D1-0F7E-EB9D888108B6}" v="86" dt="2024-05-28T15:08:51.591"/>
    <p1510:client id="{99C4CB4E-16F4-C1CC-1C59-A474A4098035}" v="2685" dt="2024-05-27T21:55:40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orldmetrics.org/project-based-learning-statistic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2" y="2930198"/>
            <a:ext cx="12193557" cy="83282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/>
              <a:t>connect</a:t>
            </a:r>
            <a:r>
              <a:rPr lang="en-US">
                <a:solidFill>
                  <a:srgbClr val="52D98F"/>
                </a:solidFill>
              </a:rPr>
              <a:t>ed</a:t>
            </a:r>
            <a:endParaRPr lang="nl-NL">
              <a:solidFill>
                <a:srgbClr val="52D98F"/>
              </a:solidFill>
            </a:endParaRPr>
          </a:p>
        </p:txBody>
      </p:sp>
      <p:pic>
        <p:nvPicPr>
          <p:cNvPr id="3" name="Afbeelding 2" descr="Afbeelding met Graphics, Lettertype, symbool, logo&#10;&#10;Automatisch gegenereerde beschrijving">
            <a:extLst>
              <a:ext uri="{FF2B5EF4-FFF2-40B4-BE49-F238E27FC236}">
                <a16:creationId xmlns:a16="http://schemas.microsoft.com/office/drawing/2014/main" id="{411EFD04-72FF-870E-8C54-E9DFB7FC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2" y="2934527"/>
            <a:ext cx="724927" cy="7059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01" y="3752588"/>
            <a:ext cx="12193556" cy="61362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2400" dirty="0" err="1"/>
              <a:t>efficiënt</a:t>
            </a:r>
            <a:r>
              <a:rPr lang="en-US" sz="2400" dirty="0"/>
              <a:t> </a:t>
            </a:r>
            <a:r>
              <a:rPr lang="en-US" sz="2400" dirty="0" err="1"/>
              <a:t>projecten</a:t>
            </a:r>
            <a:r>
              <a:rPr lang="en-US" sz="2400" dirty="0"/>
              <a:t> </a:t>
            </a:r>
            <a:r>
              <a:rPr lang="en-US" sz="2400" dirty="0" err="1"/>
              <a:t>maken</a:t>
            </a:r>
            <a:r>
              <a:rPr lang="en-US" sz="2400" dirty="0"/>
              <a:t> in HET </a:t>
            </a:r>
            <a:r>
              <a:rPr lang="en-US" sz="2400" dirty="0" err="1"/>
              <a:t>onderwijs</a:t>
            </a:r>
            <a:r>
              <a:rPr lang="en-US" sz="2400" dirty="0"/>
              <a:t>.</a:t>
            </a:r>
            <a:endParaRPr lang="nl-NL" sz="2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416D06-AACB-4763-0CDB-8D9C50E32D20}"/>
              </a:ext>
            </a:extLst>
          </p:cNvPr>
          <p:cNvSpPr txBox="1">
            <a:spLocks/>
          </p:cNvSpPr>
          <p:nvPr/>
        </p:nvSpPr>
        <p:spPr>
          <a:xfrm>
            <a:off x="763373" y="-325947"/>
            <a:ext cx="4567228" cy="187797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Timeline</a:t>
            </a:r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4790DB18-3670-AB88-A862-0461D6459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389899"/>
              </p:ext>
            </p:extLst>
          </p:nvPr>
        </p:nvGraphicFramePr>
        <p:xfrm>
          <a:off x="5572125" y="409575"/>
          <a:ext cx="5862084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6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en-US" sz="2800" b="1" i="0" spc="300">
                        <a:latin typeface="Arial Black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b="0" i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sz="2800" b="1" i="0">
                        <a:latin typeface="Arial Black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b="0" i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sz="3600" b="1" i="0">
                        <a:latin typeface="Arial Black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b="1" i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sz="2800" b="1" i="0">
                        <a:latin typeface="Arial Black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b="0" i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sz="2800" b="1" i="0" spc="300">
                        <a:latin typeface="Arial Black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b="1" i="0">
                        <a:latin typeface="Avenir Next LT Pro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6FEB1F8D-279A-CA8E-6D64-75E82A42C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Oval 14">
            <a:extLst>
              <a:ext uri="{FF2B5EF4-FFF2-40B4-BE49-F238E27FC236}">
                <a16:creationId xmlns:a16="http://schemas.microsoft.com/office/drawing/2014/main" id="{CB2556FE-68EE-3CB7-7927-D1667897C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Oval 18">
            <a:extLst>
              <a:ext uri="{FF2B5EF4-FFF2-40B4-BE49-F238E27FC236}">
                <a16:creationId xmlns:a16="http://schemas.microsoft.com/office/drawing/2014/main" id="{3F5B7944-F1BB-B694-89EC-1DF38D79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175450"/>
            <a:ext cx="202470" cy="20247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22FC4-2F90-A062-EC59-2B5814A9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316634"/>
            <a:ext cx="202470" cy="20247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A4142B-4D8B-6763-3FAC-0822EC552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457819"/>
            <a:ext cx="202470" cy="20247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0B3FE421-D998-E0DA-F586-1BFBEB1B01F3}"/>
              </a:ext>
            </a:extLst>
          </p:cNvPr>
          <p:cNvSpPr txBox="1"/>
          <p:nvPr/>
        </p:nvSpPr>
        <p:spPr>
          <a:xfrm>
            <a:off x="7515616" y="1816273"/>
            <a:ext cx="307931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/>
              <a:t>UI/UX</a:t>
            </a:r>
            <a:r>
              <a:rPr lang="nl-NL"/>
              <a:t> </a:t>
            </a:r>
            <a:r>
              <a:rPr lang="nl-NL" err="1"/>
              <a:t>Redesign</a:t>
            </a:r>
            <a:r>
              <a:rPr lang="nl-NL"/>
              <a:t> </a:t>
            </a:r>
            <a:r>
              <a:rPr lang="nl-NL" err="1"/>
              <a:t>and</a:t>
            </a:r>
            <a:r>
              <a:rPr lang="nl-NL"/>
              <a:t> </a:t>
            </a:r>
            <a:r>
              <a:rPr lang="nl-NL" b="1"/>
              <a:t>Analysis</a:t>
            </a:r>
            <a:endParaRPr lang="nl-NL"/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81C3AAAB-9916-886C-DD51-6CAD6A6A11C7}"/>
              </a:ext>
            </a:extLst>
          </p:cNvPr>
          <p:cNvSpPr txBox="1"/>
          <p:nvPr/>
        </p:nvSpPr>
        <p:spPr>
          <a:xfrm>
            <a:off x="7515616" y="3100190"/>
            <a:ext cx="3079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/>
              <a:t>Integration of Tools</a:t>
            </a:r>
            <a:endParaRPr lang="nl-NL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1267945E-3C98-6572-1136-30DB46BEA149}"/>
              </a:ext>
            </a:extLst>
          </p:cNvPr>
          <p:cNvSpPr txBox="1"/>
          <p:nvPr/>
        </p:nvSpPr>
        <p:spPr>
          <a:xfrm>
            <a:off x="7515616" y="4237970"/>
            <a:ext cx="3079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AI </a:t>
            </a:r>
            <a:r>
              <a:rPr lang="nl-NL" err="1"/>
              <a:t>Chatbot</a:t>
            </a:r>
            <a:r>
              <a:rPr lang="nl-NL"/>
              <a:t> "</a:t>
            </a:r>
            <a:r>
              <a:rPr lang="nl-NL" b="1"/>
              <a:t>ELAHBA</a:t>
            </a:r>
            <a:r>
              <a:rPr lang="nl-NL"/>
              <a:t>"</a:t>
            </a:r>
            <a:endParaRPr lang="nl-NL" b="1"/>
          </a:p>
        </p:txBody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E60579D2-049B-95CF-7A56-3D445DFBC48E}"/>
              </a:ext>
            </a:extLst>
          </p:cNvPr>
          <p:cNvSpPr txBox="1"/>
          <p:nvPr/>
        </p:nvSpPr>
        <p:spPr>
          <a:xfrm>
            <a:off x="7515616" y="5375751"/>
            <a:ext cx="3079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Product </a:t>
            </a:r>
            <a:r>
              <a:rPr lang="nl-NL" b="1"/>
              <a:t>Release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D52419E8-F19C-650A-13B7-59C331B97297}"/>
              </a:ext>
            </a:extLst>
          </p:cNvPr>
          <p:cNvSpPr txBox="1"/>
          <p:nvPr/>
        </p:nvSpPr>
        <p:spPr>
          <a:xfrm>
            <a:off x="5574079" y="709809"/>
            <a:ext cx="11795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</a:rPr>
              <a:t>JAN</a:t>
            </a:r>
            <a:endParaRPr lang="nl-NL"/>
          </a:p>
          <a:p>
            <a:r>
              <a:rPr lang="en-US" b="1">
                <a:latin typeface="Arial Black"/>
              </a:rPr>
              <a:t>2 0 2 4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3C5F9545-C894-289B-C9A5-23FFF92D801D}"/>
              </a:ext>
            </a:extLst>
          </p:cNvPr>
          <p:cNvSpPr txBox="1"/>
          <p:nvPr/>
        </p:nvSpPr>
        <p:spPr>
          <a:xfrm>
            <a:off x="5574078" y="4018767"/>
            <a:ext cx="11795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</a:rPr>
              <a:t>FEB</a:t>
            </a:r>
          </a:p>
          <a:p>
            <a:r>
              <a:rPr lang="en-US" b="1">
                <a:latin typeface="Arial Black"/>
              </a:rPr>
              <a:t>2 0 2 5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60014824-7541-7A57-0A50-93291583CAD4}"/>
              </a:ext>
            </a:extLst>
          </p:cNvPr>
          <p:cNvSpPr txBox="1"/>
          <p:nvPr/>
        </p:nvSpPr>
        <p:spPr>
          <a:xfrm>
            <a:off x="5574078" y="1743205"/>
            <a:ext cx="11795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</a:rPr>
              <a:t>SEP</a:t>
            </a:r>
          </a:p>
          <a:p>
            <a:r>
              <a:rPr lang="en-US" b="1">
                <a:latin typeface="Arial Black"/>
              </a:rPr>
              <a:t>2 0 2 4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E6F25A1-8F1C-2E54-3620-9D7E8DABCBEE}"/>
              </a:ext>
            </a:extLst>
          </p:cNvPr>
          <p:cNvSpPr txBox="1"/>
          <p:nvPr/>
        </p:nvSpPr>
        <p:spPr>
          <a:xfrm>
            <a:off x="5574078" y="5250493"/>
            <a:ext cx="11795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</a:rPr>
              <a:t>MAR</a:t>
            </a:r>
          </a:p>
          <a:p>
            <a:r>
              <a:rPr lang="en-US" b="1">
                <a:latin typeface="Arial Black"/>
              </a:rPr>
              <a:t>2 0 2 5</a:t>
            </a:r>
          </a:p>
        </p:txBody>
      </p:sp>
      <p:sp>
        <p:nvSpPr>
          <p:cNvPr id="69" name="Tekstvak 68">
            <a:extLst>
              <a:ext uri="{FF2B5EF4-FFF2-40B4-BE49-F238E27FC236}">
                <a16:creationId xmlns:a16="http://schemas.microsoft.com/office/drawing/2014/main" id="{57AF7B3C-5190-7725-F212-B50B9F8DC3BC}"/>
              </a:ext>
            </a:extLst>
          </p:cNvPr>
          <p:cNvSpPr txBox="1"/>
          <p:nvPr/>
        </p:nvSpPr>
        <p:spPr>
          <a:xfrm>
            <a:off x="5574078" y="2880985"/>
            <a:ext cx="1179535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rial Black"/>
              </a:rPr>
              <a:t>JAN</a:t>
            </a:r>
          </a:p>
          <a:p>
            <a:r>
              <a:rPr lang="en-US" b="1">
                <a:latin typeface="Arial Black"/>
              </a:rPr>
              <a:t>2 0 2 5</a:t>
            </a:r>
          </a:p>
        </p:txBody>
      </p:sp>
      <p:sp>
        <p:nvSpPr>
          <p:cNvPr id="70" name="Oval 18">
            <a:extLst>
              <a:ext uri="{FF2B5EF4-FFF2-40B4-BE49-F238E27FC236}">
                <a16:creationId xmlns:a16="http://schemas.microsoft.com/office/drawing/2014/main" id="{BB0D394E-6420-43EA-664B-D17CA98AE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4" y="2037669"/>
            <a:ext cx="202470" cy="20247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2" name="Tekstvak 71">
            <a:extLst>
              <a:ext uri="{FF2B5EF4-FFF2-40B4-BE49-F238E27FC236}">
                <a16:creationId xmlns:a16="http://schemas.microsoft.com/office/drawing/2014/main" id="{F9E6F326-EC30-B272-ED96-DD28BBB6DE09}"/>
              </a:ext>
            </a:extLst>
          </p:cNvPr>
          <p:cNvSpPr txBox="1"/>
          <p:nvPr/>
        </p:nvSpPr>
        <p:spPr>
          <a:xfrm>
            <a:off x="7515616" y="835067"/>
            <a:ext cx="3079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b="1"/>
              <a:t>MVP </a:t>
            </a:r>
            <a:r>
              <a:rPr lang="nl-NL" err="1"/>
              <a:t>Finalized</a:t>
            </a:r>
            <a:endParaRPr lang="nl-NL" b="1" err="1"/>
          </a:p>
        </p:txBody>
      </p:sp>
    </p:spTree>
    <p:extLst>
      <p:ext uri="{BB962C8B-B14F-4D97-AF65-F5344CB8AC3E}">
        <p14:creationId xmlns:p14="http://schemas.microsoft.com/office/powerpoint/2010/main" val="402352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dirty="0" err="1"/>
              <a:t>What's</a:t>
            </a:r>
            <a:r>
              <a:rPr lang="nl-NL" dirty="0"/>
              <a:t> in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me?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7FD0C4C-A330-0263-66CD-19C01303D5B5}"/>
              </a:ext>
            </a:extLst>
          </p:cNvPr>
          <p:cNvSpPr txBox="1"/>
          <p:nvPr/>
        </p:nvSpPr>
        <p:spPr>
          <a:xfrm>
            <a:off x="8294834" y="5079948"/>
            <a:ext cx="3665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43001"/>
                </a:solidFill>
              </a:rPr>
              <a:t>​</a:t>
            </a:r>
          </a:p>
          <a:p>
            <a:r>
              <a:rPr lang="en-US" u="sng">
                <a:solidFill>
                  <a:srgbClr val="1E4A0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"Students who use project-based learning retain content 22% better than traditional learning."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588C46D-4EB4-322F-4A02-4363A4FB7B49}"/>
              </a:ext>
            </a:extLst>
          </p:cNvPr>
          <p:cNvSpPr txBox="1"/>
          <p:nvPr/>
        </p:nvSpPr>
        <p:spPr>
          <a:xfrm>
            <a:off x="10291703" y="6312370"/>
            <a:ext cx="31702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Source: WorldMetrics.org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39AB5E6-0FF9-D417-9441-357CD4AAAE78}"/>
              </a:ext>
            </a:extLst>
          </p:cNvPr>
          <p:cNvSpPr txBox="1"/>
          <p:nvPr/>
        </p:nvSpPr>
        <p:spPr>
          <a:xfrm>
            <a:off x="1607506" y="2327753"/>
            <a:ext cx="803753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Directe impact op de EHB</a:t>
            </a:r>
            <a:endParaRPr lang="nl-NL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Naam verzilveren op de EHB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Uitbreidingsmogelijkheden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76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02" y="2930198"/>
            <a:ext cx="12193557" cy="83282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/>
              <a:t>connect</a:t>
            </a:r>
            <a:r>
              <a:rPr lang="en-US">
                <a:solidFill>
                  <a:srgbClr val="52D98F"/>
                </a:solidFill>
              </a:rPr>
              <a:t>ed</a:t>
            </a:r>
            <a:endParaRPr lang="nl-NL">
              <a:solidFill>
                <a:srgbClr val="52D98F"/>
              </a:solidFill>
            </a:endParaRPr>
          </a:p>
        </p:txBody>
      </p:sp>
      <p:pic>
        <p:nvPicPr>
          <p:cNvPr id="3" name="Afbeelding 2" descr="Afbeelding met Graphics, Lettertype, symbool, logo&#10;&#10;Automatisch gegenereerde beschrijving">
            <a:extLst>
              <a:ext uri="{FF2B5EF4-FFF2-40B4-BE49-F238E27FC236}">
                <a16:creationId xmlns:a16="http://schemas.microsoft.com/office/drawing/2014/main" id="{411EFD04-72FF-870E-8C54-E9DFB7FC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62" y="2934527"/>
            <a:ext cx="724927" cy="7059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01" y="3752588"/>
            <a:ext cx="12193556" cy="61362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2400" dirty="0" err="1"/>
              <a:t>efficiënt</a:t>
            </a:r>
            <a:r>
              <a:rPr lang="en-US" sz="2400" dirty="0"/>
              <a:t> </a:t>
            </a:r>
            <a:r>
              <a:rPr lang="en-US" sz="2400" dirty="0" err="1"/>
              <a:t>projecten</a:t>
            </a:r>
            <a:r>
              <a:rPr lang="en-US" sz="2400" dirty="0"/>
              <a:t> </a:t>
            </a:r>
            <a:r>
              <a:rPr lang="en-US" sz="2400" dirty="0" err="1"/>
              <a:t>maken</a:t>
            </a:r>
            <a:r>
              <a:rPr lang="en-US" sz="2400" dirty="0"/>
              <a:t> in HET </a:t>
            </a:r>
            <a:r>
              <a:rPr lang="en-US" sz="2400" dirty="0" err="1"/>
              <a:t>onderwijs</a:t>
            </a:r>
            <a:r>
              <a:rPr lang="en-US" sz="2400" dirty="0"/>
              <a:t>.</a:t>
            </a:r>
            <a:endParaRPr lang="nl-NL" sz="24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</p:spTree>
    <p:extLst>
      <p:ext uri="{BB962C8B-B14F-4D97-AF65-F5344CB8AC3E}">
        <p14:creationId xmlns:p14="http://schemas.microsoft.com/office/powerpoint/2010/main" val="92650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/>
              <a:t>The team</a:t>
            </a:r>
          </a:p>
        </p:txBody>
      </p:sp>
      <p:pic>
        <p:nvPicPr>
          <p:cNvPr id="13" name="Tijdelijke aanduiding voor afbeelding 4" descr="Afbeelding met Menselijk gezicht, persoon, glimlach, kleding&#10;&#10;Automatisch gegenereerde beschrijving">
            <a:extLst>
              <a:ext uri="{FF2B5EF4-FFF2-40B4-BE49-F238E27FC236}">
                <a16:creationId xmlns:a16="http://schemas.microsoft.com/office/drawing/2014/main" id="{4DA1CD10-8B74-FD69-6E30-C90CC945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49" r="12149"/>
          <a:stretch/>
        </p:blipFill>
        <p:spPr>
          <a:xfrm>
            <a:off x="1555842" y="1985398"/>
            <a:ext cx="2476881" cy="327441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5" name="Tijdelijke aanduiding voor afbeelding 9" descr="Afbeelding met kleding, persoon, boord, Menselijk gezicht&#10;&#10;Automatisch gegenereerde beschrijving">
            <a:extLst>
              <a:ext uri="{FF2B5EF4-FFF2-40B4-BE49-F238E27FC236}">
                <a16:creationId xmlns:a16="http://schemas.microsoft.com/office/drawing/2014/main" id="{07914CA2-671A-B729-E168-0AF373D2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72" b="472"/>
          <a:stretch/>
        </p:blipFill>
        <p:spPr>
          <a:xfrm>
            <a:off x="4821787" y="1988441"/>
            <a:ext cx="2549950" cy="327441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7" name="Tijdelijke aanduiding voor afbeelding 3" descr="Afbeelding met Menselijk gezicht, persoon, kleding, muur&#10;&#10;Automatisch gegenereerde beschrijving">
            <a:extLst>
              <a:ext uri="{FF2B5EF4-FFF2-40B4-BE49-F238E27FC236}">
                <a16:creationId xmlns:a16="http://schemas.microsoft.com/office/drawing/2014/main" id="{0A1CBD0F-3C45-2ADF-B190-B428A302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2" r="472"/>
          <a:stretch/>
        </p:blipFill>
        <p:spPr>
          <a:xfrm rot="5400000">
            <a:off x="7710910" y="2386050"/>
            <a:ext cx="3306979" cy="252997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1" name="Rechthoek 60">
            <a:extLst>
              <a:ext uri="{FF2B5EF4-FFF2-40B4-BE49-F238E27FC236}">
                <a16:creationId xmlns:a16="http://schemas.microsoft.com/office/drawing/2014/main" id="{718CDBC4-D6DC-3B2E-9AA6-C78D35B35390}"/>
              </a:ext>
            </a:extLst>
          </p:cNvPr>
          <p:cNvSpPr/>
          <p:nvPr/>
        </p:nvSpPr>
        <p:spPr>
          <a:xfrm>
            <a:off x="4791205" y="5283869"/>
            <a:ext cx="2620026" cy="1022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Avenir Next LT Pro"/>
              </a:rPr>
              <a:t>Bryan </a:t>
            </a:r>
            <a:r>
              <a:rPr lang="en-US" b="1" err="1">
                <a:solidFill>
                  <a:schemeClr val="bg1"/>
                </a:solidFill>
                <a:latin typeface="Avenir Next LT Pro"/>
              </a:rPr>
              <a:t>Langhendries</a:t>
            </a:r>
            <a:endParaRPr lang="nl-NL" sz="1800" b="0" i="0">
              <a:solidFill>
                <a:schemeClr val="bg1"/>
              </a:solidFill>
              <a:latin typeface="Avenir Next LT Pro"/>
            </a:endParaRPr>
          </a:p>
          <a:p>
            <a:pPr algn="ctr" rtl="0">
              <a:lnSpc>
                <a:spcPct val="150000"/>
              </a:lnSpc>
            </a:pPr>
            <a:r>
              <a:rPr lang="en-US" sz="1600" b="1" i="0" u="none" strike="noStrike" baseline="0">
                <a:solidFill>
                  <a:schemeClr val="bg1"/>
                </a:solidFill>
                <a:latin typeface="Avenir Next LT Pro"/>
              </a:rPr>
              <a:t>Developer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2" name="Rechthoek 61">
            <a:extLst>
              <a:ext uri="{FF2B5EF4-FFF2-40B4-BE49-F238E27FC236}">
                <a16:creationId xmlns:a16="http://schemas.microsoft.com/office/drawing/2014/main" id="{05FDAD86-17FB-80CD-B074-5315CB17F934}"/>
              </a:ext>
            </a:extLst>
          </p:cNvPr>
          <p:cNvSpPr/>
          <p:nvPr/>
        </p:nvSpPr>
        <p:spPr>
          <a:xfrm>
            <a:off x="8047972" y="5323559"/>
            <a:ext cx="2620027" cy="9812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Avenir Next LT Pro"/>
              </a:rPr>
              <a:t>Lucas Willaert</a:t>
            </a:r>
            <a:endParaRPr lang="nl-NL" sz="1800" b="0" i="0">
              <a:solidFill>
                <a:schemeClr val="bg1"/>
              </a:solidFill>
              <a:latin typeface="Avenir Next LT Pro"/>
            </a:endParaRPr>
          </a:p>
          <a:p>
            <a:pPr algn="ctr" rtl="0">
              <a:lnSpc>
                <a:spcPct val="150000"/>
              </a:lnSpc>
            </a:pPr>
            <a:r>
              <a:rPr lang="en-US" sz="1600" b="1" i="0" u="none" strike="noStrike" baseline="0">
                <a:solidFill>
                  <a:schemeClr val="bg1"/>
                </a:solidFill>
                <a:latin typeface="Avenir Next LT Pro"/>
              </a:rPr>
              <a:t>Developer</a:t>
            </a:r>
            <a:endParaRPr lang="nl-NL">
              <a:solidFill>
                <a:schemeClr val="bg1"/>
              </a:solidFill>
            </a:endParaRP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3BC3CFD0-6E4A-E562-DE21-F7DABE2CDA7E}"/>
              </a:ext>
            </a:extLst>
          </p:cNvPr>
          <p:cNvSpPr/>
          <p:nvPr/>
        </p:nvSpPr>
        <p:spPr>
          <a:xfrm>
            <a:off x="1523998" y="5260929"/>
            <a:ext cx="2546958" cy="10229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en-US" b="1">
                <a:solidFill>
                  <a:schemeClr val="bg1"/>
                </a:solidFill>
                <a:latin typeface="Avenir Next LT Pro"/>
              </a:rPr>
              <a:t>Gill Mertens</a:t>
            </a:r>
            <a:endParaRPr lang="en-US" sz="1800" b="1" i="0">
              <a:solidFill>
                <a:schemeClr val="bg1"/>
              </a:solidFill>
              <a:latin typeface="Avenir Next LT Pro"/>
            </a:endParaRPr>
          </a:p>
          <a:p>
            <a:pPr algn="ctr" rtl="0">
              <a:lnSpc>
                <a:spcPct val="150000"/>
              </a:lnSpc>
            </a:pPr>
            <a:r>
              <a:rPr lang="en-US" sz="1600" b="1" i="0" u="none" strike="noStrike" baseline="0">
                <a:solidFill>
                  <a:schemeClr val="bg1"/>
                </a:solidFill>
                <a:latin typeface="Avenir Next LT Pro"/>
              </a:rPr>
              <a:t>Developer</a:t>
            </a:r>
            <a:endParaRPr lang="nl-N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err="1"/>
              <a:t>What</a:t>
            </a:r>
            <a:r>
              <a:rPr lang="nl-NL"/>
              <a:t> are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problems</a:t>
            </a:r>
            <a:r>
              <a:rPr lang="nl-NL"/>
              <a:t>?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803753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ea typeface="+mn-lt"/>
                <a:cs typeface="+mn-lt"/>
              </a:rPr>
              <a:t>Efficiëntie van projectbeheer</a:t>
            </a:r>
            <a:endParaRPr lang="nl-NL" dirty="0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solidFill>
                  <a:schemeClr val="bg2"/>
                </a:solidFill>
              </a:rPr>
              <a:t>Mismatch van studenten en projecten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solidFill>
                  <a:schemeClr val="bg2"/>
                </a:solidFill>
              </a:rPr>
              <a:t>Gebrek aan overzicht voor docenten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solidFill>
                  <a:schemeClr val="bg2"/>
                </a:solidFill>
                <a:ea typeface="+mn-lt"/>
                <a:cs typeface="+mn-lt"/>
              </a:rPr>
              <a:t>Geen alles-in-één oplossing</a:t>
            </a:r>
            <a:endParaRPr lang="nl-NL" dirty="0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40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398639"/>
            <a:ext cx="9325593" cy="780635"/>
          </a:xfrm>
        </p:spPr>
        <p:txBody>
          <a:bodyPr/>
          <a:lstStyle/>
          <a:p>
            <a:r>
              <a:rPr lang="nl-NL" dirty="0"/>
              <a:t>Project management EHB</a:t>
            </a:r>
          </a:p>
        </p:txBody>
      </p:sp>
      <p:pic>
        <p:nvPicPr>
          <p:cNvPr id="5" name="Afbeelding 4" descr="Afbeelding met tekst, diagram, schermopname, lijn&#10;&#10;Automatisch gegenereerde beschrijving">
            <a:extLst>
              <a:ext uri="{FF2B5EF4-FFF2-40B4-BE49-F238E27FC236}">
                <a16:creationId xmlns:a16="http://schemas.microsoft.com/office/drawing/2014/main" id="{331687C4-37CD-4C8B-6B6B-2D727AE7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351" y="1397441"/>
            <a:ext cx="5999524" cy="50476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3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err="1"/>
              <a:t>What</a:t>
            </a:r>
            <a:r>
              <a:rPr lang="nl-NL"/>
              <a:t> are </a:t>
            </a:r>
            <a:r>
              <a:rPr lang="nl-NL" err="1"/>
              <a:t>the</a:t>
            </a:r>
            <a:r>
              <a:rPr lang="nl-NL"/>
              <a:t> </a:t>
            </a:r>
            <a:r>
              <a:rPr lang="nl-NL" err="1"/>
              <a:t>problems</a:t>
            </a:r>
            <a:r>
              <a:rPr lang="nl-NL"/>
              <a:t>?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803753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solidFill>
                  <a:schemeClr val="bg2"/>
                </a:solidFill>
                <a:ea typeface="+mn-lt"/>
                <a:cs typeface="+mn-lt"/>
              </a:rPr>
              <a:t>Efficiëntie van projectbeheer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/>
              <a:t>Mismatch van studenten en projecten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/>
              <a:t>Gebrek aan overzicht voor docenten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>
                <a:ea typeface="+mn-lt"/>
                <a:cs typeface="+mn-lt"/>
              </a:rPr>
              <a:t>Geen alles-in-één oplossing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060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err="1"/>
              <a:t>Examples</a:t>
            </a:r>
            <a:r>
              <a:rPr lang="nl-NL"/>
              <a:t> in real life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634651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nl-NL" sz="2400" b="1"/>
              <a:t>Teams</a:t>
            </a:r>
            <a:endParaRPr lang="nl-NL" sz="2400" err="1"/>
          </a:p>
          <a:p>
            <a:pPr>
              <a:lnSpc>
                <a:spcPct val="200000"/>
              </a:lnSpc>
            </a:pPr>
            <a:r>
              <a:rPr lang="nl-NL" sz="2400" err="1">
                <a:solidFill>
                  <a:schemeClr val="bg2"/>
                </a:solidFill>
              </a:rPr>
              <a:t>Trello</a:t>
            </a:r>
            <a:endParaRPr lang="nl-NL" sz="2400">
              <a:solidFill>
                <a:schemeClr val="bg2"/>
              </a:solidFill>
            </a:endParaRPr>
          </a:p>
          <a:p>
            <a:pPr>
              <a:lnSpc>
                <a:spcPct val="200000"/>
              </a:lnSpc>
            </a:pPr>
            <a:r>
              <a:rPr lang="nl-NL" sz="2400">
                <a:solidFill>
                  <a:schemeClr val="bg2"/>
                </a:solidFill>
              </a:rPr>
              <a:t>Canvas</a:t>
            </a:r>
          </a:p>
          <a:p>
            <a:endParaRPr lang="nl-NL"/>
          </a:p>
        </p:txBody>
      </p:sp>
      <p:pic>
        <p:nvPicPr>
          <p:cNvPr id="3" name="Afbeelding 2" descr="What is Trello and what is it good for? - Hipporello">
            <a:extLst>
              <a:ext uri="{FF2B5EF4-FFF2-40B4-BE49-F238E27FC236}">
                <a16:creationId xmlns:a16="http://schemas.microsoft.com/office/drawing/2014/main" id="{1B3AC2A8-8E94-50D6-B4EA-20B19FF79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57385" cy="31698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Afbeelding 6" descr="What is Trello and what is it good for? - Hipporello">
            <a:extLst>
              <a:ext uri="{FF2B5EF4-FFF2-40B4-BE49-F238E27FC236}">
                <a16:creationId xmlns:a16="http://schemas.microsoft.com/office/drawing/2014/main" id="{FFE5FECA-E12F-7915-492E-9481C619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67823" cy="3180248"/>
          </a:xfrm>
          <a:prstGeom prst="rect">
            <a:avLst/>
          </a:prstGeom>
        </p:spPr>
      </p:pic>
      <p:pic>
        <p:nvPicPr>
          <p:cNvPr id="11" name="Afbeelding 10" descr="Afbeelding met tekst, schermopname, software, Lettertype">
            <a:extLst>
              <a:ext uri="{FF2B5EF4-FFF2-40B4-BE49-F238E27FC236}">
                <a16:creationId xmlns:a16="http://schemas.microsoft.com/office/drawing/2014/main" id="{D693DC9A-0AD0-FB49-60B5-9EBB1772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7" y="2327736"/>
            <a:ext cx="5156949" cy="3184766"/>
          </a:xfrm>
          <a:prstGeom prst="rect">
            <a:avLst/>
          </a:prstGeom>
        </p:spPr>
      </p:pic>
      <p:pic>
        <p:nvPicPr>
          <p:cNvPr id="13" name="Afbeelding 12" descr="Microsoft Teams gebruiken voor samenwerking - Microsoft 365 Business  Premium | Microsoft Learn">
            <a:extLst>
              <a:ext uri="{FF2B5EF4-FFF2-40B4-BE49-F238E27FC236}">
                <a16:creationId xmlns:a16="http://schemas.microsoft.com/office/drawing/2014/main" id="{9971BE59-369D-69B2-6CAE-10B7B9F4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967" y="2328029"/>
            <a:ext cx="5153187" cy="318417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1809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err="1"/>
              <a:t>Examples</a:t>
            </a:r>
            <a:r>
              <a:rPr lang="nl-NL"/>
              <a:t> in real life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634651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nl-NL" sz="2400">
                <a:solidFill>
                  <a:schemeClr val="bg2"/>
                </a:solidFill>
              </a:rPr>
              <a:t>Teams</a:t>
            </a:r>
            <a:endParaRPr lang="nl-NL">
              <a:solidFill>
                <a:schemeClr val="bg2"/>
              </a:solidFill>
            </a:endParaRPr>
          </a:p>
          <a:p>
            <a:pPr>
              <a:lnSpc>
                <a:spcPct val="200000"/>
              </a:lnSpc>
            </a:pPr>
            <a:r>
              <a:rPr lang="nl-NL" sz="2400" b="1" err="1"/>
              <a:t>Trello</a:t>
            </a:r>
            <a:endParaRPr lang="nl-NL" sz="2400" err="1">
              <a:solidFill>
                <a:srgbClr val="36393B"/>
              </a:solidFill>
            </a:endParaRPr>
          </a:p>
          <a:p>
            <a:pPr>
              <a:lnSpc>
                <a:spcPct val="200000"/>
              </a:lnSpc>
            </a:pPr>
            <a:r>
              <a:rPr lang="nl-NL" sz="2400">
                <a:solidFill>
                  <a:schemeClr val="bg2"/>
                </a:solidFill>
              </a:rPr>
              <a:t>Canvas</a:t>
            </a:r>
          </a:p>
          <a:p>
            <a:endParaRPr lang="nl-NL"/>
          </a:p>
        </p:txBody>
      </p:sp>
      <p:pic>
        <p:nvPicPr>
          <p:cNvPr id="3" name="Afbeelding 2" descr="What is Trello and what is it good for? - Hipporello">
            <a:extLst>
              <a:ext uri="{FF2B5EF4-FFF2-40B4-BE49-F238E27FC236}">
                <a16:creationId xmlns:a16="http://schemas.microsoft.com/office/drawing/2014/main" id="{1B3AC2A8-8E94-50D6-B4EA-20B19FF79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57385" cy="31698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Afbeelding 6" descr="What is Trello and what is it good for? - Hipporello">
            <a:extLst>
              <a:ext uri="{FF2B5EF4-FFF2-40B4-BE49-F238E27FC236}">
                <a16:creationId xmlns:a16="http://schemas.microsoft.com/office/drawing/2014/main" id="{FFE5FECA-E12F-7915-492E-9481C619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67823" cy="3180248"/>
          </a:xfrm>
          <a:prstGeom prst="rect">
            <a:avLst/>
          </a:prstGeom>
        </p:spPr>
      </p:pic>
      <p:pic>
        <p:nvPicPr>
          <p:cNvPr id="11" name="Afbeelding 10" descr="Afbeelding met tekst, schermopname, software, Lettertype">
            <a:extLst>
              <a:ext uri="{FF2B5EF4-FFF2-40B4-BE49-F238E27FC236}">
                <a16:creationId xmlns:a16="http://schemas.microsoft.com/office/drawing/2014/main" id="{D693DC9A-0AD0-FB49-60B5-9EBB1772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7" y="2327736"/>
            <a:ext cx="5156949" cy="3184766"/>
          </a:xfrm>
          <a:prstGeom prst="rect">
            <a:avLst/>
          </a:prstGeom>
        </p:spPr>
      </p:pic>
      <p:pic>
        <p:nvPicPr>
          <p:cNvPr id="13" name="Afbeelding 12" descr="Microsoft Teams gebruiken voor samenwerking - Microsoft 365 Business  Premium | Microsoft Learn">
            <a:extLst>
              <a:ext uri="{FF2B5EF4-FFF2-40B4-BE49-F238E27FC236}">
                <a16:creationId xmlns:a16="http://schemas.microsoft.com/office/drawing/2014/main" id="{9971BE59-369D-69B2-6CAE-10B7B9F4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967" y="2328029"/>
            <a:ext cx="5153187" cy="318417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5" name="Afbeelding 14" descr="What is Trello and what is it good for? - Hipporello">
            <a:extLst>
              <a:ext uri="{FF2B5EF4-FFF2-40B4-BE49-F238E27FC236}">
                <a16:creationId xmlns:a16="http://schemas.microsoft.com/office/drawing/2014/main" id="{681B8D09-CDDB-35D5-3358-03FE77B54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57384" cy="31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4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 err="1"/>
              <a:t>Examples</a:t>
            </a:r>
            <a:r>
              <a:rPr lang="nl-NL"/>
              <a:t> in real life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634651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nl-NL" sz="2400">
                <a:solidFill>
                  <a:schemeClr val="bg2"/>
                </a:solidFill>
                <a:ea typeface="+mn-lt"/>
                <a:cs typeface="+mn-lt"/>
              </a:rPr>
              <a:t>Teams</a:t>
            </a:r>
            <a:endParaRPr lang="en-US" sz="2400">
              <a:solidFill>
                <a:schemeClr val="bg2"/>
              </a:solidFill>
              <a:ea typeface="+mn-lt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nl-NL" sz="2400" err="1">
                <a:solidFill>
                  <a:schemeClr val="bg2"/>
                </a:solidFill>
                <a:ea typeface="+mn-lt"/>
                <a:cs typeface="+mn-lt"/>
              </a:rPr>
              <a:t>Trello</a:t>
            </a:r>
            <a:endParaRPr lang="nl-NL" sz="2400" err="1">
              <a:solidFill>
                <a:schemeClr val="bg2"/>
              </a:solidFill>
            </a:endParaRPr>
          </a:p>
          <a:p>
            <a:pPr>
              <a:lnSpc>
                <a:spcPct val="200000"/>
              </a:lnSpc>
            </a:pPr>
            <a:r>
              <a:rPr lang="nl-NL" sz="2400" b="1"/>
              <a:t>Canvas</a:t>
            </a:r>
            <a:endParaRPr lang="nl-NL" sz="2400"/>
          </a:p>
          <a:p>
            <a:endParaRPr lang="nl-NL">
              <a:solidFill>
                <a:srgbClr val="36393B"/>
              </a:solidFill>
            </a:endParaRPr>
          </a:p>
        </p:txBody>
      </p:sp>
      <p:pic>
        <p:nvPicPr>
          <p:cNvPr id="3" name="Afbeelding 2" descr="What is Trello and what is it good for? - Hipporello">
            <a:extLst>
              <a:ext uri="{FF2B5EF4-FFF2-40B4-BE49-F238E27FC236}">
                <a16:creationId xmlns:a16="http://schemas.microsoft.com/office/drawing/2014/main" id="{1B3AC2A8-8E94-50D6-B4EA-20B19FF79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57385" cy="31698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Afbeelding 6" descr="What is Trello and what is it good for? - Hipporello">
            <a:extLst>
              <a:ext uri="{FF2B5EF4-FFF2-40B4-BE49-F238E27FC236}">
                <a16:creationId xmlns:a16="http://schemas.microsoft.com/office/drawing/2014/main" id="{FFE5FECA-E12F-7915-492E-9481C619E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29734"/>
            <a:ext cx="5167823" cy="3180248"/>
          </a:xfrm>
          <a:prstGeom prst="rect">
            <a:avLst/>
          </a:prstGeom>
        </p:spPr>
      </p:pic>
      <p:pic>
        <p:nvPicPr>
          <p:cNvPr id="11" name="Afbeelding 10" descr="Afbeelding met tekst, schermopname, software, Lettertype">
            <a:extLst>
              <a:ext uri="{FF2B5EF4-FFF2-40B4-BE49-F238E27FC236}">
                <a16:creationId xmlns:a16="http://schemas.microsoft.com/office/drawing/2014/main" id="{D693DC9A-0AD0-FB49-60B5-9EBB1772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7" y="2327736"/>
            <a:ext cx="5156949" cy="3184766"/>
          </a:xfrm>
          <a:prstGeom prst="rect">
            <a:avLst/>
          </a:prstGeom>
        </p:spPr>
      </p:pic>
      <p:pic>
        <p:nvPicPr>
          <p:cNvPr id="13" name="Afbeelding 12" descr="Microsoft Teams gebruiken voor samenwerking - Microsoft 365 Business  Premium | Microsoft Learn">
            <a:extLst>
              <a:ext uri="{FF2B5EF4-FFF2-40B4-BE49-F238E27FC236}">
                <a16:creationId xmlns:a16="http://schemas.microsoft.com/office/drawing/2014/main" id="{9971BE59-369D-69B2-6CAE-10B7B9F4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967" y="2328029"/>
            <a:ext cx="5153187" cy="318417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5" name="Afbeelding 14" descr="What is Trello and what is it good for? - Hipporello">
            <a:extLst>
              <a:ext uri="{FF2B5EF4-FFF2-40B4-BE49-F238E27FC236}">
                <a16:creationId xmlns:a16="http://schemas.microsoft.com/office/drawing/2014/main" id="{681B8D09-CDDB-35D5-3358-03FE77B54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3" t="11273" r="10112" b="10909"/>
          <a:stretch/>
        </p:blipFill>
        <p:spPr>
          <a:xfrm>
            <a:off x="5234205" y="2340172"/>
            <a:ext cx="5136508" cy="3148932"/>
          </a:xfrm>
          <a:prstGeom prst="rect">
            <a:avLst/>
          </a:prstGeom>
        </p:spPr>
      </p:pic>
      <p:pic>
        <p:nvPicPr>
          <p:cNvPr id="17" name="Afbeelding 16" descr="Afbeelding met tekst, schermopname, software, Lettertype">
            <a:extLst>
              <a:ext uri="{FF2B5EF4-FFF2-40B4-BE49-F238E27FC236}">
                <a16:creationId xmlns:a16="http://schemas.microsoft.com/office/drawing/2014/main" id="{B99B6EC2-3A76-58BA-75F7-733ACAB8D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87" y="2338174"/>
            <a:ext cx="5136073" cy="315345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150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BBD6BBA2-A78E-FF1B-A296-AE6EEC0BCAC9}"/>
              </a:ext>
            </a:extLst>
          </p:cNvPr>
          <p:cNvSpPr/>
          <p:nvPr/>
        </p:nvSpPr>
        <p:spPr>
          <a:xfrm>
            <a:off x="-1" y="6576164"/>
            <a:ext cx="12192000" cy="2818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C00000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4169DF0-A81A-865C-88C0-65A10EFD5829}"/>
              </a:ext>
            </a:extLst>
          </p:cNvPr>
          <p:cNvSpPr txBox="1"/>
          <p:nvPr/>
        </p:nvSpPr>
        <p:spPr>
          <a:xfrm>
            <a:off x="1" y="6576163"/>
            <a:ext cx="42379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200" b="1">
                <a:solidFill>
                  <a:srgbClr val="FFFDF7"/>
                </a:solidFill>
              </a:rPr>
              <a:t>bryan.langhendries@student.ehb.be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84C973C-C636-595C-19F8-75C2562BE0D7}"/>
              </a:ext>
            </a:extLst>
          </p:cNvPr>
          <p:cNvSpPr txBox="1"/>
          <p:nvPr/>
        </p:nvSpPr>
        <p:spPr>
          <a:xfrm>
            <a:off x="9331890" y="6576164"/>
            <a:ext cx="1931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400" b="1">
                <a:solidFill>
                  <a:srgbClr val="FFFDF7"/>
                </a:solidFill>
              </a:rPr>
              <a:t>CONNECT ED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A174957-11ED-0CB5-07DC-185417AC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58" y="738144"/>
            <a:ext cx="8978544" cy="780635"/>
          </a:xfrm>
        </p:spPr>
        <p:txBody>
          <a:bodyPr/>
          <a:lstStyle/>
          <a:p>
            <a:r>
              <a:rPr lang="nl-NL"/>
              <a:t>Solution - </a:t>
            </a:r>
            <a:r>
              <a:rPr lang="nl-NL" err="1"/>
              <a:t>Connect</a:t>
            </a:r>
            <a:r>
              <a:rPr lang="nl-NL" err="1">
                <a:solidFill>
                  <a:srgbClr val="FF0000"/>
                </a:solidFill>
              </a:rPr>
              <a:t>ed</a:t>
            </a:r>
            <a:endParaRPr lang="nl-NL">
              <a:solidFill>
                <a:srgbClr val="FF0000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8076B372-27A2-E478-E870-E7716472B619}"/>
              </a:ext>
            </a:extLst>
          </p:cNvPr>
          <p:cNvSpPr txBox="1"/>
          <p:nvPr/>
        </p:nvSpPr>
        <p:spPr>
          <a:xfrm>
            <a:off x="1607506" y="2327753"/>
            <a:ext cx="6346519" cy="2938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Projecten aanmaken en beheren</a:t>
            </a:r>
            <a:endParaRPr lang="nl-NL"/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Sollicitaties met motivatiebrieven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 dirty="0"/>
              <a:t>Centraal overzicht voor docenten</a:t>
            </a:r>
          </a:p>
          <a:p>
            <a:pPr marL="342900" indent="-342900">
              <a:lnSpc>
                <a:spcPct val="200000"/>
              </a:lnSpc>
              <a:buFont typeface="Arial"/>
              <a:buChar char="•"/>
            </a:pPr>
            <a:r>
              <a:rPr lang="nl-NL" sz="2400"/>
              <a:t>Integratie van tools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517059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Breedbeeld</PresentationFormat>
  <Slides>12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Office Theme</vt:lpstr>
      <vt:lpstr>connected</vt:lpstr>
      <vt:lpstr>The team</vt:lpstr>
      <vt:lpstr>What are the problems?</vt:lpstr>
      <vt:lpstr>Project management EHB</vt:lpstr>
      <vt:lpstr>What are the problems?</vt:lpstr>
      <vt:lpstr>Examples in real life</vt:lpstr>
      <vt:lpstr>Examples in real life</vt:lpstr>
      <vt:lpstr>Examples in real life</vt:lpstr>
      <vt:lpstr>Solution - Connected</vt:lpstr>
      <vt:lpstr>PowerPoint-presentatie</vt:lpstr>
      <vt:lpstr>What's in it for me?</vt:lpstr>
      <vt:lpstr>connected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61</cp:revision>
  <dcterms:created xsi:type="dcterms:W3CDTF">2024-05-25T11:48:08Z</dcterms:created>
  <dcterms:modified xsi:type="dcterms:W3CDTF">2024-05-29T16:54:40Z</dcterms:modified>
</cp:coreProperties>
</file>